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701800"/>
            <a:ext cx="9211733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927350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Placeholder Tanggal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Placeholder Foot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Placeholder Nomor Slide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Placeholder Tanggal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Placeholder Foot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Placeholder Nomor Slide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Placeholder Tanggal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Placeholder Foot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Placeholder Nomor Slide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Placeholder Tanggal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Placeholder Foot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Placeholder Nomor Slide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laceholder Tanggal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Placeholder Foot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Placeholder Nomor Slide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Tanggal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Placeholder Foot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Placeholder Nomor Slide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Placeholder Tanggal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Placeholder Foot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Placeholder Nomor Slide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Placeholder Tanggal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Placeholder Foot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Placeholder Nomor Slide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Placeholder Tanggal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Placeholder Foot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Placeholder Nomor Slide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Placeholder Tanggal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Placeholder Foot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Placeholder Nomor Slide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8467" y="0"/>
            <a:ext cx="1220046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altLang="en-US" dirty="0"/>
              <a:t>Bab 4</a:t>
            </a:r>
            <a:endParaRPr lang="id-ID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Pengurutan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pada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penampilan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tuple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Judu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Pengurutan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pada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penampilan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tuple</a:t>
            </a:r>
            <a:br>
              <a:rPr>
                <a:latin typeface="Arial" panose="020B0604020202020204" pitchFamily="34" charset="0"/>
              </a:rPr>
            </a:br>
            <a:endParaRPr lang="id-ID" altLang="en-US"/>
          </a:p>
        </p:txBody>
      </p:sp>
      <p:sp>
        <p:nvSpPr>
          <p:cNvPr id="3" name="Placeholder Konten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pPr marL="446405" indent="-446405" eaLnBrk="0" hangingPunct="0">
              <a:buAutoNum type="arabicPeriod"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SQL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dapat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menampilkan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infomasi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dari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relasi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dengan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suatu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urutan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tertentu</a:t>
            </a:r>
            <a:endParaRPr>
              <a:latin typeface="Arial" panose="020B0604020202020204" pitchFamily="34" charset="0"/>
            </a:endParaRPr>
          </a:p>
          <a:p>
            <a:pPr marL="446405" indent="-446405" eaLnBrk="0" hangingPunct="0">
              <a:buAutoNum type="arabicPeriod"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Clause yang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digunakan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adalah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order by</a:t>
            </a:r>
            <a:endParaRPr>
              <a:latin typeface="Arial" panose="020B0604020202020204" pitchFamily="34" charset="0"/>
            </a:endParaRPr>
          </a:p>
          <a:p>
            <a:pPr marL="446405" indent="-446405" eaLnBrk="0" hangingPunct="0">
              <a:buAutoNum type="arabicPeriod"/>
            </a:pP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Bentuk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urutan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dapat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dilakukan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dengan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urutan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ascending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descending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dengan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menggunakan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clause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asc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desc</a:t>
            </a:r>
            <a:endParaRPr>
              <a:latin typeface="Arial" panose="020B0604020202020204" pitchFamily="34" charset="0"/>
            </a:endParaRPr>
          </a:p>
          <a:p>
            <a:pPr marL="446405" indent="-446405" eaLnBrk="0" hangingPunct="0">
              <a:buAutoNum type="arabicPeriod"/>
            </a:pP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contoh</a:t>
            </a:r>
            <a:endParaRPr>
              <a:latin typeface="Arial" panose="020B0604020202020204" pitchFamily="34" charset="0"/>
            </a:endParaRPr>
          </a:p>
          <a:p>
            <a:pPr marL="446405" indent="-446405" eaLnBrk="0" hangingPunct="0">
              <a:buNone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select distinct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customer-name</a:t>
            </a:r>
            <a:endParaRPr>
              <a:latin typeface="Arial" panose="020B0604020202020204" pitchFamily="34" charset="0"/>
            </a:endParaRPr>
          </a:p>
          <a:p>
            <a:pPr marL="446405" indent="-446405" eaLnBrk="0" hangingPunct="0">
              <a:buNone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from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borrow</a:t>
            </a:r>
            <a:endParaRPr>
              <a:latin typeface="Arial" panose="020B0604020202020204" pitchFamily="34" charset="0"/>
            </a:endParaRPr>
          </a:p>
          <a:p>
            <a:pPr marL="446405" indent="-446405" eaLnBrk="0" hangingPunct="0">
              <a:buNone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where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branch-name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= “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Perryridge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”</a:t>
            </a:r>
            <a:endParaRPr>
              <a:latin typeface="Arial" panose="020B0604020202020204" pitchFamily="34" charset="0"/>
            </a:endParaRPr>
          </a:p>
          <a:p>
            <a:pPr marL="446405" indent="-446405" eaLnBrk="0" hangingPunct="0">
              <a:buNone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order by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customer-name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asc</a:t>
            </a:r>
            <a:endParaRPr b="1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id-ID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Judul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id-ID" altLang="en-US">
                <a:ln w="12700" cap="flat" cmpd="sng">
                  <a:solidFill>
                    <a:srgbClr val="FFFF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 panose="020B0A04020102020204" pitchFamily="34" charset="0"/>
                <a:ea typeface="Arial Black" panose="020B0A04020102020204" pitchFamily="34" charset="0"/>
                <a:sym typeface="+mn-ea"/>
              </a:rPr>
              <a:t>Aggregrate Function</a:t>
            </a:r>
            <a:endParaRPr lang="id-ID" altLang="en-US"/>
          </a:p>
        </p:txBody>
      </p:sp>
      <p:sp>
        <p:nvSpPr>
          <p:cNvPr id="3" name="Placeholder Konten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10000"/>
          </a:bodyPr>
          <a:p>
            <a:pPr marL="361950" indent="-361950" algn="just" eaLnBrk="0" hangingPunct="0">
              <a:buAutoNum type="arabicPeriod"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SQL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memberikan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fasilitas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untuk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melakukan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suatu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komputasi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fungsi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terhadap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sekelompok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tuple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dengan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menggunakan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clause group by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AutoNum type="arabicPeriod"/>
            </a:pP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Fungsi-fungsi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yang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dapat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digunakan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adalah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 lang="id-ID" altLang="x-none" dirty="0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rata-rata 	: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avg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 lang="id-ID" altLang="x-none" dirty="0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minimum 	: min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 lang="id-ID" altLang="x-none" dirty="0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maximum 	: max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 lang="id-ID" altLang="x-none" dirty="0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total 	: sum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 lang="id-ID" altLang="x-none" dirty="0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count 	: count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 lang="id-ID" altLang="x-none" dirty="0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3.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Operasi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diatas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dikatan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aggregate function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karena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operasi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tersebut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beroperasi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pada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aggregate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tuple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.</a:t>
            </a:r>
            <a:endParaRPr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id-ID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Judu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id-ID" altLang="en-US">
                <a:ln w="12700" cap="flat" cmpd="sng">
                  <a:solidFill>
                    <a:srgbClr val="FFFF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 panose="020B0A04020102020204" pitchFamily="34" charset="0"/>
                <a:ea typeface="Arial Black" panose="020B0A04020102020204" pitchFamily="34" charset="0"/>
                <a:sym typeface="+mn-ea"/>
              </a:rPr>
              <a:t>Aggregrate Function</a:t>
            </a:r>
            <a:br>
              <a:rPr lang="id-ID" altLang="en-US"/>
            </a:br>
            <a:endParaRPr lang="id-ID" altLang="en-US"/>
          </a:p>
        </p:txBody>
      </p:sp>
      <p:sp>
        <p:nvSpPr>
          <p:cNvPr id="3" name="Placeholder Konten 2"/>
          <p:cNvSpPr>
            <a:spLocks noGrp="1"/>
          </p:cNvSpPr>
          <p:nvPr>
            <p:ph idx="1"/>
          </p:nvPr>
        </p:nvSpPr>
        <p:spPr/>
        <p:txBody>
          <a:bodyPr/>
          <a:p>
            <a:pPr algn="just"/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select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branch-name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,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count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( 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distinct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customer-name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)</a:t>
            </a:r>
            <a:endParaRPr>
              <a:latin typeface="Arial" panose="020B0604020202020204" pitchFamily="34" charset="0"/>
            </a:endParaRPr>
          </a:p>
          <a:p>
            <a:pPr algn="just" eaLnBrk="0" hangingPunct="0"/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from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deposit</a:t>
            </a:r>
            <a:endParaRPr>
              <a:latin typeface="Arial" panose="020B0604020202020204" pitchFamily="34" charset="0"/>
            </a:endParaRPr>
          </a:p>
          <a:p>
            <a:pPr algn="just" eaLnBrk="0" hangingPunct="0"/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group by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branch-name</a:t>
            </a:r>
            <a:endParaRPr i="1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id-ID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Placeholder Konten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 marL="361950" indent="-361950" algn="just">
              <a:buAutoNum type="arabicPeriod"/>
            </a:pP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Pengelompokan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yang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dilakukan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dalam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suatu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group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dapat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dilakukan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dengan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menggunakan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clause having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AutoNum type="arabicPeriod"/>
            </a:pP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contoh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select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branch-name</a:t>
            </a:r>
            <a:r>
              <a:rPr lang="id-ID" altLang="x-none" i="1" dirty="0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 lang="id-ID" altLang="x-none" dirty="0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from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deposit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 lang="id-ID" altLang="x-none" dirty="0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group by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branch-name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 lang="id-ID" altLang="x-none" dirty="0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having </a:t>
            </a: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avg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(</a:t>
            </a:r>
            <a:r>
              <a:rPr i="1"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balance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) </a:t>
            </a:r>
            <a:r>
              <a:rPr>
                <a:cs typeface="Times New Roman" panose="02020603050405020304" pitchFamily="18" charset="0"/>
                <a:sym typeface="Symbol" panose="05050102010706020507" pitchFamily="18" charset="2"/>
              </a:rPr>
              <a:t>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b="1">
                <a:cs typeface="Times New Roman" panose="02020603050405020304" pitchFamily="18" charset="0"/>
                <a:sym typeface="Symbol" panose="05050102010706020507" pitchFamily="18" charset="2"/>
              </a:rPr>
              <a:t>all</a:t>
            </a:r>
            <a:r>
              <a:rPr>
                <a:cs typeface="Times New Roman" panose="02020603050405020304" pitchFamily="18" charset="0"/>
                <a:sym typeface="Symbol" panose="05050102010706020507" pitchFamily="18" charset="2"/>
              </a:rPr>
              <a:t> (</a:t>
            </a:r>
            <a:r>
              <a:rPr b="1">
                <a:cs typeface="Times New Roman" panose="02020603050405020304" pitchFamily="18" charset="0"/>
                <a:sym typeface="Symbol" panose="05050102010706020507" pitchFamily="18" charset="2"/>
              </a:rPr>
              <a:t>select </a:t>
            </a:r>
            <a:r>
              <a:rPr b="1" err="1">
                <a:cs typeface="Times New Roman" panose="02020603050405020304" pitchFamily="18" charset="0"/>
                <a:sym typeface="Symbol" panose="05050102010706020507" pitchFamily="18" charset="2"/>
              </a:rPr>
              <a:t>avg</a:t>
            </a:r>
            <a:r>
              <a:rPr>
                <a:cs typeface="Times New Roman" panose="02020603050405020304" pitchFamily="18" charset="0"/>
                <a:sym typeface="Symbol" panose="05050102010706020507" pitchFamily="18" charset="2"/>
              </a:rPr>
              <a:t> (</a:t>
            </a:r>
            <a:r>
              <a:rPr i="1">
                <a:cs typeface="Times New Roman" panose="02020603050405020304" pitchFamily="18" charset="0"/>
                <a:sym typeface="Symbol" panose="05050102010706020507" pitchFamily="18" charset="2"/>
              </a:rPr>
              <a:t>balance</a:t>
            </a:r>
            <a:r>
              <a:rPr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endParaRPr>
              <a:sym typeface="Symbol" panose="05050102010706020507" pitchFamily="18" charset="2"/>
            </a:endParaRPr>
          </a:p>
          <a:p>
            <a:pPr marL="361950" indent="-361950" algn="just" eaLnBrk="0" hangingPunct="0">
              <a:buNone/>
            </a:pPr>
            <a:r>
              <a:rPr>
                <a:cs typeface="Times New Roman" panose="02020603050405020304" pitchFamily="18" charset="0"/>
                <a:sym typeface="Symbol" panose="05050102010706020507" pitchFamily="18" charset="2"/>
              </a:rPr>
              <a:t>                             </a:t>
            </a:r>
            <a:r>
              <a:rPr b="1">
                <a:cs typeface="Times New Roman" panose="02020603050405020304" pitchFamily="18" charset="0"/>
                <a:sym typeface="Symbol" panose="05050102010706020507" pitchFamily="18" charset="2"/>
              </a:rPr>
              <a:t>from</a:t>
            </a:r>
            <a:r>
              <a:rPr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i="1">
                <a:cs typeface="Times New Roman" panose="02020603050405020304" pitchFamily="18" charset="0"/>
                <a:sym typeface="Symbol" panose="05050102010706020507" pitchFamily="18" charset="2"/>
              </a:rPr>
              <a:t>deposit</a:t>
            </a:r>
            <a:endParaRPr>
              <a:sym typeface="Symbol" panose="05050102010706020507" pitchFamily="18" charset="2"/>
            </a:endParaRPr>
          </a:p>
          <a:p>
            <a:pPr marL="361950" indent="-361950" algn="just" eaLnBrk="0" hangingPunct="0">
              <a:buNone/>
            </a:pPr>
            <a:r>
              <a:rPr>
                <a:cs typeface="Times New Roman" panose="02020603050405020304" pitchFamily="18" charset="0"/>
                <a:sym typeface="Symbol" panose="05050102010706020507" pitchFamily="18" charset="2"/>
              </a:rPr>
              <a:t>			  </a:t>
            </a:r>
            <a:r>
              <a:rPr b="1">
                <a:cs typeface="Times New Roman" panose="02020603050405020304" pitchFamily="18" charset="0"/>
                <a:sym typeface="Symbol" panose="05050102010706020507" pitchFamily="18" charset="2"/>
              </a:rPr>
              <a:t>group by</a:t>
            </a:r>
            <a:r>
              <a:rPr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i="1">
                <a:cs typeface="Times New Roman" panose="02020603050405020304" pitchFamily="18" charset="0"/>
                <a:sym typeface="Symbol" panose="05050102010706020507" pitchFamily="18" charset="2"/>
              </a:rPr>
              <a:t>branch-name</a:t>
            </a:r>
            <a:r>
              <a:rPr>
                <a:cs typeface="Times New Roman" panose="02020603050405020304" pitchFamily="18" charset="0"/>
                <a:sym typeface="Symbol" panose="05050102010706020507" pitchFamily="18" charset="2"/>
              </a:rPr>
              <a:t> )</a:t>
            </a:r>
            <a:endParaRPr>
              <a:ea typeface="Times New Roman" panose="02020603050405020304" pitchFamily="18" charset="0"/>
              <a:sym typeface="Symbol" panose="05050102010706020507" pitchFamily="18" charset="2"/>
            </a:endParaRPr>
          </a:p>
          <a:p>
            <a:endParaRPr lang="id-ID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Placeholder Konten 2"/>
          <p:cNvSpPr>
            <a:spLocks noGrp="1"/>
          </p:cNvSpPr>
          <p:nvPr>
            <p:ph idx="1"/>
          </p:nvPr>
        </p:nvSpPr>
        <p:spPr/>
        <p:txBody>
          <a:bodyPr/>
          <a:p>
            <a:pPr marL="532130" indent="-532130" algn="just">
              <a:buNone/>
            </a:pP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Pemutakhiran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dari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suatu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database</a:t>
            </a:r>
            <a:endParaRPr>
              <a:latin typeface="Arial" panose="020B0604020202020204" pitchFamily="34" charset="0"/>
            </a:endParaRPr>
          </a:p>
          <a:p>
            <a:pPr marL="532130" indent="-532130" algn="just" eaLnBrk="0" hangingPunct="0">
              <a:buAutoNum type="arabicPeriod"/>
            </a:pP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Pemutakhiran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suatu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database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dengan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menggunakan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SQL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sebagai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query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langauge-nya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meliputi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: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penghapusan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,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penyisipan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,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pemutakhiran</a:t>
            </a:r>
            <a:endParaRPr>
              <a:latin typeface="Arial" panose="020B0604020202020204" pitchFamily="34" charset="0"/>
            </a:endParaRPr>
          </a:p>
          <a:p>
            <a:pPr marL="532130" indent="-532130" algn="just" eaLnBrk="0" hangingPunct="0">
              <a:buAutoNum type="arabicPeriod"/>
            </a:pP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Penghapusan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memiliki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bentuk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endParaRPr>
              <a:latin typeface="Arial" panose="020B0604020202020204" pitchFamily="34" charset="0"/>
            </a:endParaRPr>
          </a:p>
          <a:p>
            <a:pPr marL="532130" indent="-532130" algn="just" eaLnBrk="0" hangingPunct="0">
              <a:buNone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			delete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r</a:t>
            </a:r>
            <a:endParaRPr>
              <a:latin typeface="Arial" panose="020B0604020202020204" pitchFamily="34" charset="0"/>
            </a:endParaRPr>
          </a:p>
          <a:p>
            <a:pPr marL="532130" indent="-532130" algn="just" eaLnBrk="0" hangingPunct="0">
              <a:buNone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			where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</a:t>
            </a:r>
            <a:endParaRPr i="1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id-ID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Placeholder Konten 2"/>
          <p:cNvSpPr>
            <a:spLocks noGrp="1"/>
          </p:cNvSpPr>
          <p:nvPr>
            <p:ph idx="1"/>
          </p:nvPr>
        </p:nvSpPr>
        <p:spPr/>
        <p:txBody>
          <a:bodyPr/>
          <a:p>
            <a:pPr algn="just"/>
            <a:r>
              <a:rPr b="1" err="1">
                <a:effectLst>
                  <a:outerShdw blurRad="38100" dist="38100" dir="2700000">
                    <a:srgbClr val="FFFFFF"/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contoh</a:t>
            </a:r>
            <a:r>
              <a:rPr b="1">
                <a:effectLst>
                  <a:outerShdw blurRad="38100" dist="38100" dir="2700000">
                    <a:srgbClr val="FFFFFF"/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b="1" err="1">
                <a:effectLst>
                  <a:outerShdw blurRad="38100" dist="38100" dir="2700000">
                    <a:srgbClr val="FFFFFF"/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penghapusan</a:t>
            </a:r>
            <a:endParaRPr b="1">
              <a:effectLst>
                <a:outerShdw blurRad="38100" dist="38100" dir="2700000">
                  <a:srgbClr val="FFFFFF"/>
                </a:outerShdw>
              </a:effectLst>
              <a:latin typeface="Arial" panose="020B0604020202020204" pitchFamily="34" charset="0"/>
            </a:endParaRPr>
          </a:p>
          <a:p>
            <a:pPr algn="just" eaLnBrk="0" hangingPunct="0"/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delete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deposit</a:t>
            </a:r>
            <a:endParaRPr>
              <a:latin typeface="Arial" panose="020B0604020202020204" pitchFamily="34" charset="0"/>
            </a:endParaRPr>
          </a:p>
          <a:p>
            <a:pPr algn="just" eaLnBrk="0" hangingPunct="0"/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where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branch-name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in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(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select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branch-name</a:t>
            </a:r>
            <a:endParaRPr>
              <a:latin typeface="Arial" panose="020B0604020202020204" pitchFamily="34" charset="0"/>
            </a:endParaRPr>
          </a:p>
          <a:p>
            <a:pPr algn="just" eaLnBrk="0" hangingPunct="0"/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       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from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branch</a:t>
            </a:r>
            <a:endParaRPr>
              <a:latin typeface="Arial" panose="020B0604020202020204" pitchFamily="34" charset="0"/>
            </a:endParaRPr>
          </a:p>
          <a:p>
            <a:pPr algn="just" eaLnBrk="0" hangingPunct="0"/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       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where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branch-city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= “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Perryridge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”)</a:t>
            </a:r>
            <a:endParaRPr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id-ID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Placeholder Konten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 marL="361950" indent="-361950" algn="just">
              <a:buAutoNum type="arabicPeriod"/>
            </a:pP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Penyisipan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digunakan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clause insert into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AutoNum type="arabicPeriod"/>
            </a:pP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Penyisipan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dapat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dilakukan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secara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interaktif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,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contoh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insert into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deposit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values 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(“Perryridge”,9732,”Smith”,1200)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 lang="id-ID" altLang="x-none" dirty="0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3.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Penyisipan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yang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dilakukan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dari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tuple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yang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telah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ada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,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contoh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insert into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deposit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select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branch-name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,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loan-number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,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customer-name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,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200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from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borrow</a:t>
            </a:r>
            <a:endParaRPr>
              <a:latin typeface="Arial" panose="020B0604020202020204" pitchFamily="34" charset="0"/>
            </a:endParaRPr>
          </a:p>
          <a:p>
            <a:pPr marL="361950" indent="-361950" algn="just" eaLnBrk="0" hangingPunct="0">
              <a:buNone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	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where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branch-name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 = “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Perryridge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  <a:sym typeface="+mn-ea"/>
              </a:rPr>
              <a:t>”</a:t>
            </a:r>
            <a:endParaRPr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id-ID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ar Drives">
  <a:themeElements>
    <a:clrScheme name="Gear Dri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5F5F5F"/>
      </a:accent1>
      <a:accent2>
        <a:srgbClr val="969696"/>
      </a:accent2>
      <a:accent3>
        <a:srgbClr val="FFFFFF"/>
      </a:accent3>
      <a:accent4>
        <a:srgbClr val="000000"/>
      </a:accent4>
      <a:accent5>
        <a:srgbClr val="B6B6B6"/>
      </a:accent5>
      <a:accent6>
        <a:srgbClr val="878787"/>
      </a:accent6>
      <a:hlink>
        <a:srgbClr val="CC3300"/>
      </a:hlink>
      <a:folHlink>
        <a:srgbClr val="996600"/>
      </a:folHlink>
    </a:clrScheme>
    <a:fontScheme name="Gear Dri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ear Dri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5F5F5F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B6B6B6"/>
        </a:accent5>
        <a:accent6>
          <a:srgbClr val="87878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1818</Words>
  <Application>WPS Presentation</Application>
  <PresentationFormat>Widescreen</PresentationFormat>
  <Paragraphs>70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Times New Roman</vt:lpstr>
      <vt:lpstr>Arial Black</vt:lpstr>
      <vt:lpstr>Symbol</vt:lpstr>
      <vt:lpstr>Gear Drives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 4</dc:title>
  <dc:creator/>
  <cp:lastModifiedBy>donny</cp:lastModifiedBy>
  <cp:revision>1</cp:revision>
  <dcterms:created xsi:type="dcterms:W3CDTF">2021-03-29T17:34:55Z</dcterms:created>
  <dcterms:modified xsi:type="dcterms:W3CDTF">2021-03-29T17:34:55Z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1057-11.2.0.10017</vt:lpwstr>
  </property>
</Properties>
</file>